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57" r:id="rId6"/>
    <p:sldId id="258" r:id="rId7"/>
    <p:sldId id="267" r:id="rId8"/>
    <p:sldId id="268" r:id="rId9"/>
    <p:sldId id="259" r:id="rId10"/>
    <p:sldId id="265" r:id="rId11"/>
    <p:sldId id="260" r:id="rId12"/>
    <p:sldId id="261" r:id="rId13"/>
    <p:sldId id="262" r:id="rId14"/>
    <p:sldId id="264" r:id="rId15"/>
    <p:sldId id="263" r:id="rId16"/>
    <p:sldId id="266" r:id="rId17"/>
    <p:sldId id="270" r:id="rId18"/>
    <p:sldId id="269" r:id="rId19"/>
    <p:sldId id="271" r:id="rId20"/>
  </p:sldIdLst>
  <p:sldSz cx="9144000" cy="6858000" type="screen4x3"/>
  <p:notesSz cx="6858000" cy="9144000"/>
  <p:defaultTextStyle>
    <a:defPPr>
      <a:defRPr lang="en-M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800000"/>
    <a:srgbClr val="993300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5105400"/>
            <a:ext cx="1619250" cy="144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105400"/>
            <a:ext cx="4705350" cy="144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F7CD-FB61-49B1-B176-0F76F8A0D7E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6A56-1F66-4D52-B833-5BEB9B0052C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A8C1-3E9B-4D2F-A9B9-F3F9B5DC5CD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668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31DE-9577-49C2-83E7-F717AAA5177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5CF6-BBB2-4234-87A1-98D6D98ABE5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CE322-1618-4D7D-8218-B4389FF6612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05EE-2F1C-4546-AB11-A0FEC74FD92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7F0A-485B-401A-B164-7DA9DCFCB08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5848-CCB8-4CAD-8C8C-D79B855C2D5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02D61-9BA5-4982-A573-6AF46EF7E71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B812-269C-4524-9AA8-D5B014A1F22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6F5B-606A-432E-9300-6B3D39BD301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73D6-157D-4ED4-B98E-9A1CD910B72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2D03-AA6B-49EA-B18C-A2D1A6AA238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1D574-61EB-4961-95A4-1601A23BB24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0FA0-AFED-4637-B078-989EBF39809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368F-073E-4DDE-8692-97070DB2ACB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BD11-BF58-4532-AE68-2C747C95CFB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F2FD-526B-404A-8273-275DC8F6C3A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18FBE-13C6-4F7A-8828-00633F20ECD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EE84-0684-48C0-ABB9-EAACF139318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0193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9055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235-6074-420D-AC95-2DBB46BEB80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105400"/>
            <a:ext cx="2971800" cy="48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600200"/>
            <a:ext cx="20764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0769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4737ACC-9BBE-4E7E-BFC8-DE6007DDD694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D26883-08C4-41FF-8213-4A1DB707F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A3618-CF92-4F8B-8E89-3E78C7476F96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A7B88-4AEA-4C28-A8FC-5AC000A6C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6D38E-2EB8-4916-BFD7-5BAEF271B607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996E6-A514-4245-852E-768844145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ED00F-89F0-4687-9477-4D4D99F491ED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FF41B-32F2-41D0-9CCF-3ED48B841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B3D04-FF49-4750-92B7-44721E2D7EC2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3A497-DE48-4B17-84B5-AF5E95611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893D9-4AFD-4D51-9B46-9C9F536087C5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8104E-C5C3-4A70-952A-DBC61DE9E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96F528-DE38-4CA6-9FF2-0BB73C169311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77BA0-65D4-42CF-97C2-0D23701A5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3D7A4-CC2B-4AEC-87C4-A1E84D897501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B475-1FF6-49DC-85CB-1F8324E45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3F58C-CD3D-450B-AFA8-5E198FBDB0BA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86343-0A99-46AE-829C-11D08929DC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A3643-10A8-4A62-9C0C-E5CAEAE0AF9B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7D06E-9A0B-4246-913E-45EB659CE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6D762-5AF2-4F15-AFA7-1C3AAEC6FE0D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107B-6F0D-4E89-B731-448F56C69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38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Restaurant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5105400"/>
            <a:ext cx="6096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ransition spd="med">
    <p:random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48B9F92C-56ED-4430-B63A-8BCA3D9EB05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77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E830D96F-3C0C-4578-BD30-403E2A67223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38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ransition spd="med">
    <p:random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pple 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AACBB02-6314-457E-B9B5-051D2A15301C}" type="datetimeFigureOut">
              <a:rPr lang="en-US"/>
              <a:pPr/>
              <a:t>5/14/2012</a:t>
            </a:fld>
            <a:endParaRPr lang="en-US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BA8B40E-7D47-46EB-873D-6438AEB611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5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search.yahoo.com/images/view;_ylt=A0PDoYBTT7BPbRwABMKJzbkF;_ylu=X3oDMTBlMTQ4cGxyBHNlYwNzcgRzbGsDaW1n?back=http%3A%2F%2Fimages.search.yahoo.com%2Fsearch%2Fimages%3Fp%3DFOOD%2BSERVERS%26ei%3DUTF-8%26type%3DW3i_YT%252C191%252C8_4%252CSearch%252C20120520%252C18369%252C0%252C8%252C0%26fr%3Dyhs-w3i-defalttabtransfer%26fr2%3Dtab-web%26tab%3Dorganic%26ri%3D59&amp;w=540&amp;h=405&amp;imgurl=www.gstboces.org%2Fsites%2Ftemplates%2Fimages%2F25%2Fb-BushCulinary.jpg&amp;rurl=http%3A%2F%2Fwww.gstboces.org%2F&amp;size=219.2+KB&amp;name=GST+Outlook+Web+Access+-+Webmail+https%3A%2F%2Fwebmail.gstboces.org%2F&amp;p=FOOD+SERVERS&amp;oid=ad4db86675db337fd0be73cf44151e84&amp;fr2=tab-web&amp;fr=yhs-w3i-defalttabtransfer&amp;tt=GST%2BOutlook%2BWeb%2BAccess%2B-%2BWebmail%2Bhttps%253A%252F%252Fwebmail.gstboces.org%252F&amp;b=31&amp;ni=40&amp;no=59&amp;ts=&amp;tab=organic&amp;sigr=10o2is34q&amp;sigb=15vbr1s17&amp;sigi=11tkpovv6&amp;.crumb=NtGYbFu6n4X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92D050"/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pg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2771775" y="1773238"/>
            <a:ext cx="60721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MY" sz="5400">
                <a:solidFill>
                  <a:srgbClr val="800000"/>
                </a:solidFill>
                <a:latin typeface="Tempus Sans ITC" pitchFamily="82" charset="0"/>
              </a:rPr>
              <a:t>FOOD PREPARATION &amp; SERVICE</a:t>
            </a:r>
          </a:p>
        </p:txBody>
      </p: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3563938" y="6003925"/>
            <a:ext cx="5292725" cy="473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>
                <a:solidFill>
                  <a:srgbClr val="92D050"/>
                </a:solidFill>
                <a:latin typeface="Century Gothic" pitchFamily="34" charset="0"/>
              </a:rPr>
              <a:t>ROLES AND STYLES OF SERVICE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Broadway" pitchFamily="82" charset="0"/>
              </a:rPr>
              <a:t>BUFFET</a:t>
            </a:r>
            <a:r>
              <a:rPr lang="en-US" sz="3200"/>
              <a:t>-CENTRALIZED TABLES WITH VARIOUS FOOD CHOICES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844675"/>
            <a:ext cx="3927475" cy="4191000"/>
          </a:xfrm>
          <a:solidFill>
            <a:schemeClr val="bg2"/>
          </a:solidFill>
        </p:spPr>
        <p:txBody>
          <a:bodyPr/>
          <a:lstStyle/>
          <a:p>
            <a:r>
              <a:rPr lang="en-US" i="1" u="sng"/>
              <a:t>STANDARD</a:t>
            </a:r>
          </a:p>
          <a:p>
            <a:pPr lvl="1"/>
            <a:r>
              <a:rPr lang="en-US"/>
              <a:t>Lower costs</a:t>
            </a:r>
          </a:p>
          <a:p>
            <a:r>
              <a:rPr lang="en-US"/>
              <a:t>Requires less servers </a:t>
            </a:r>
          </a:p>
          <a:p>
            <a:r>
              <a:rPr lang="en-US"/>
              <a:t>Guests serve themselves</a:t>
            </a:r>
          </a:p>
        </p:txBody>
      </p:sp>
      <p:sp>
        <p:nvSpPr>
          <p:cNvPr id="71690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1844675"/>
            <a:ext cx="4787900" cy="4191000"/>
          </a:xfrm>
          <a:solidFill>
            <a:schemeClr val="bg2"/>
          </a:solidFill>
        </p:spPr>
        <p:txBody>
          <a:bodyPr/>
          <a:lstStyle/>
          <a:p>
            <a:r>
              <a:rPr lang="en-US" i="1" u="sng"/>
              <a:t>INTERACTIVE </a:t>
            </a:r>
          </a:p>
          <a:p>
            <a:pPr lvl="1"/>
            <a:r>
              <a:rPr lang="en-US"/>
              <a:t>Higher profit</a:t>
            </a:r>
          </a:p>
          <a:p>
            <a:r>
              <a:rPr lang="en-US"/>
              <a:t>Food is plated &amp; customized</a:t>
            </a:r>
          </a:p>
          <a:p>
            <a:r>
              <a:rPr lang="en-US"/>
              <a:t>More controlled food cost</a:t>
            </a:r>
          </a:p>
          <a:p>
            <a:endParaRPr lang="en-US"/>
          </a:p>
        </p:txBody>
      </p:sp>
      <p:pic>
        <p:nvPicPr>
          <p:cNvPr id="71685" name="Picture 5" descr="ANd9GcQrMI8yp3yqUPhF2mibpAWq1utnfrHPy7JJOdClZWdEHmUwODU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581525"/>
            <a:ext cx="2968625" cy="1974850"/>
          </a:xfrm>
          <a:prstGeom prst="rect">
            <a:avLst/>
          </a:prstGeom>
          <a:noFill/>
        </p:spPr>
      </p:pic>
      <p:pic>
        <p:nvPicPr>
          <p:cNvPr id="71687" name="Picture 7" descr="ANd9GcT4iDg6Yie0F4M_2Rz_cSMaMKTiKc7_MLm_nZpo7EzGbBfpjIyA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437063"/>
            <a:ext cx="2143125" cy="2143125"/>
          </a:xfrm>
          <a:prstGeom prst="rect">
            <a:avLst/>
          </a:prstGeom>
          <a:noFill/>
        </p:spPr>
      </p:pic>
      <p:pic>
        <p:nvPicPr>
          <p:cNvPr id="71689" name="Picture 9" descr="ANd9GcQFV_nwkNmtS2gi7Jie5hJ64JDpUejeni53ZIVnzS8LhbKRDrk4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581525"/>
            <a:ext cx="2160588" cy="1944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RUSSIAN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412875"/>
            <a:ext cx="4238625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Food comes from the kitchen on elaborate silver platters</a:t>
            </a:r>
          </a:p>
          <a:p>
            <a:pPr>
              <a:lnSpc>
                <a:spcPct val="80000"/>
              </a:lnSpc>
            </a:pPr>
            <a:r>
              <a:rPr lang="en-US" sz="2800"/>
              <a:t>It is then served by waitstaff individually portioning food onto the guest’s plate </a:t>
            </a:r>
          </a:p>
          <a:p>
            <a:pPr>
              <a:lnSpc>
                <a:spcPct val="80000"/>
              </a:lnSpc>
            </a:pPr>
            <a:r>
              <a:rPr lang="en-US" sz="2800"/>
              <a:t>Individual servers can have separate elements to the meal</a:t>
            </a:r>
          </a:p>
          <a:p>
            <a:pPr>
              <a:lnSpc>
                <a:spcPct val="80000"/>
              </a:lnSpc>
            </a:pPr>
            <a:r>
              <a:rPr lang="en-US" sz="2800"/>
              <a:t>Time consuming</a:t>
            </a:r>
          </a:p>
          <a:p>
            <a:pPr>
              <a:lnSpc>
                <a:spcPct val="80000"/>
              </a:lnSpc>
            </a:pPr>
            <a:r>
              <a:rPr lang="en-US" sz="2800"/>
              <a:t>Considered formal “white glove”</a:t>
            </a:r>
          </a:p>
        </p:txBody>
      </p:sp>
      <p:sp>
        <p:nvSpPr>
          <p:cNvPr id="70661" name="AutoShape 5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70663" name="AutoShape 7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70665" name="Picture 9" descr="Blo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60575"/>
            <a:ext cx="4225925" cy="2806700"/>
          </a:xfrm>
          <a:prstGeom prst="rect">
            <a:avLst/>
          </a:prstGeom>
          <a:noFill/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643438" y="5229225"/>
            <a:ext cx="4176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Plates are customarily warmed or chilled prior</a:t>
            </a:r>
          </a:p>
        </p:txBody>
      </p:sp>
      <p:pic>
        <p:nvPicPr>
          <p:cNvPr id="70668" name="Picture 12" descr="Flag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0"/>
            <a:ext cx="2520950" cy="1638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BUTLER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916113"/>
            <a:ext cx="5545137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Also known as passed service</a:t>
            </a:r>
          </a:p>
          <a:p>
            <a:pPr>
              <a:lnSpc>
                <a:spcPct val="90000"/>
              </a:lnSpc>
            </a:pPr>
            <a:r>
              <a:rPr lang="en-US"/>
              <a:t>Guests serve themselves from a platter</a:t>
            </a:r>
          </a:p>
          <a:p>
            <a:pPr>
              <a:lnSpc>
                <a:spcPct val="90000"/>
              </a:lnSpc>
            </a:pPr>
            <a:r>
              <a:rPr lang="en-US"/>
              <a:t>Very common during cocktail hour to serve hors d’oeuvres in this manner</a:t>
            </a:r>
          </a:p>
          <a:p>
            <a:pPr>
              <a:lnSpc>
                <a:spcPct val="90000"/>
              </a:lnSpc>
            </a:pPr>
            <a:r>
              <a:rPr lang="en-US"/>
              <a:t>Napkins and toothpicks are carried by server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74756" name="Picture 4" descr="food_servi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5" y="1916113"/>
            <a:ext cx="3095625" cy="4176712"/>
          </a:xfrm>
          <a:prstGeom prst="rect">
            <a:avLst/>
          </a:prstGeom>
          <a:noFill/>
        </p:spPr>
      </p:pic>
      <p:pic>
        <p:nvPicPr>
          <p:cNvPr id="74758" name="Picture 6" descr="ANd9GcRF3RT26ajYvg25dovG_C8sW0aRfUY81nBhgwc08lYfPHX8xZWD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1584325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SWEEP SERVICE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548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SERVERS DELIVER OR UNVEIL PLATES SIMULTANEOUSLY</a:t>
            </a:r>
          </a:p>
          <a:p>
            <a:pPr>
              <a:lnSpc>
                <a:spcPct val="90000"/>
              </a:lnSpc>
            </a:pPr>
            <a:r>
              <a:rPr lang="en-US"/>
              <a:t>MAY HAVE COVERS OR CLOCHES</a:t>
            </a:r>
          </a:p>
          <a:p>
            <a:pPr>
              <a:lnSpc>
                <a:spcPct val="90000"/>
              </a:lnSpc>
            </a:pPr>
            <a:r>
              <a:rPr lang="en-US"/>
              <a:t>ENSURES GUESTS EAT TOGETHER</a:t>
            </a:r>
          </a:p>
          <a:p>
            <a:pPr>
              <a:lnSpc>
                <a:spcPct val="90000"/>
              </a:lnSpc>
            </a:pPr>
            <a:r>
              <a:rPr lang="en-US"/>
              <a:t>2 PLATES TO EACH SERVER</a:t>
            </a:r>
          </a:p>
          <a:p>
            <a:pPr lvl="1">
              <a:lnSpc>
                <a:spcPct val="90000"/>
              </a:lnSpc>
            </a:pPr>
            <a:r>
              <a:rPr lang="en-US"/>
              <a:t>One plate presented, then transfer, then 2</a:t>
            </a:r>
            <a:r>
              <a:rPr lang="en-US" baseline="30000"/>
              <a:t>nd</a:t>
            </a:r>
            <a:r>
              <a:rPr lang="en-US"/>
              <a:t> is presented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HOW MANY SERVERS WOULD YOU NEED FOR A TABLE OF 10?</a:t>
            </a:r>
          </a:p>
        </p:txBody>
      </p:sp>
      <p:pic>
        <p:nvPicPr>
          <p:cNvPr id="80901" name="Picture 5" descr="ANd9GcSW6UgW0bZbA1TCTs97cr2Q45DrkdUMY7GpcdeBBwrFG_jqiGPb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33375"/>
            <a:ext cx="134302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UNIFORMS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614488"/>
            <a:ext cx="8007350" cy="4191000"/>
          </a:xfrm>
        </p:spPr>
        <p:txBody>
          <a:bodyPr/>
          <a:lstStyle/>
          <a:p>
            <a:r>
              <a:rPr lang="en-US"/>
              <a:t>REQUIRED FOR BOH AND FOH STAFF</a:t>
            </a:r>
          </a:p>
          <a:p>
            <a:r>
              <a:rPr lang="en-US"/>
              <a:t>CHOSEN BASED ON FORMALITY AND SERVICE TYPE</a:t>
            </a:r>
          </a:p>
          <a:p>
            <a:r>
              <a:rPr lang="en-US"/>
              <a:t>CUSTOMARILY COMBINATIONS OF BLACK AND WHITE </a:t>
            </a:r>
          </a:p>
        </p:txBody>
      </p:sp>
      <p:pic>
        <p:nvPicPr>
          <p:cNvPr id="79877" name="Picture 5" descr="ANd9GcSAWMB9zpb8GSo0sKfN2_q2gMODXwJpKT6S1BPr0zJ1q5JdHI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640263"/>
            <a:ext cx="2952750" cy="2217737"/>
          </a:xfrm>
          <a:prstGeom prst="rect">
            <a:avLst/>
          </a:prstGeom>
          <a:noFill/>
        </p:spPr>
      </p:pic>
      <p:pic>
        <p:nvPicPr>
          <p:cNvPr id="79879" name="Picture 7" descr="ANd9GcSHDn6ahDoHvtN-PeNQXAQwj1vwk6klwVm6QrBDn7372MtcjTpf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724400"/>
            <a:ext cx="2686050" cy="1704975"/>
          </a:xfrm>
          <a:prstGeom prst="rect">
            <a:avLst/>
          </a:prstGeom>
          <a:noFill/>
        </p:spPr>
      </p:pic>
      <p:pic>
        <p:nvPicPr>
          <p:cNvPr id="79881" name="Picture 9" descr="ANd9GcQG-lccGk1Ti2rM2Gc9F_M2y1gbF1KTDFQMhZmiaVnaAVd2DWn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581525"/>
            <a:ext cx="1216025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ACTIVITY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TYPE OF SERVICE WOULD YOU SUGGEST TO A COST-CONSCIOUS CLIENT?</a:t>
            </a:r>
          </a:p>
          <a:p>
            <a:pPr>
              <a:lnSpc>
                <a:spcPct val="90000"/>
              </a:lnSpc>
            </a:pPr>
            <a:r>
              <a:rPr lang="en-US"/>
              <a:t>WHAT ABOUT AN EVENT WITH ONLY 25 GUESTS?</a:t>
            </a:r>
          </a:p>
          <a:p>
            <a:pPr>
              <a:lnSpc>
                <a:spcPct val="90000"/>
              </a:lnSpc>
            </a:pPr>
            <a:r>
              <a:rPr lang="en-US"/>
              <a:t>A HIGH-END CLIENT?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MAKE NOTES ON UNIFORMS &amp; SERVICE TYPES</a:t>
            </a: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BRIGADE SYSTEM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AUGUSTE ESCOFFIER CREDITED WITH THIS ORGANIZATIONAL SYSTEM OF KITCHEN ROLES BY FOOD PREPARATION OR SPECIALTY.</a:t>
            </a:r>
          </a:p>
        </p:txBody>
      </p:sp>
      <p:pic>
        <p:nvPicPr>
          <p:cNvPr id="58373" name="Picture 5" descr="ANd9GcSiVi3ATvFfXSgsSsJhJnUlksHKaIz8dxAK422zDJujD3o4BG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221163"/>
            <a:ext cx="2009775" cy="2276475"/>
          </a:xfrm>
          <a:prstGeom prst="rect">
            <a:avLst/>
          </a:prstGeom>
          <a:noFill/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779838" y="4076700"/>
            <a:ext cx="4537075" cy="3195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MODERNIZED COURSES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 LA CARTE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ORDERED SERVICE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MISE EN PLACE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COOKING AS AN ART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7" name="Picture 7" descr="[EscoffierBrigadeSystem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0050"/>
            <a:ext cx="8343900" cy="6457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9144000" cy="1431925"/>
          </a:xfrm>
        </p:spPr>
        <p:txBody>
          <a:bodyPr/>
          <a:lstStyle/>
          <a:p>
            <a:r>
              <a:rPr lang="en-US">
                <a:latin typeface="Broadway" pitchFamily="82" charset="0"/>
              </a:rPr>
              <a:t>BASICS OF TABLE SERVICE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6757988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SERVE FROM THE LEFT</a:t>
            </a:r>
          </a:p>
          <a:p>
            <a:pPr>
              <a:lnSpc>
                <a:spcPct val="90000"/>
              </a:lnSpc>
            </a:pPr>
            <a:r>
              <a:rPr lang="en-US" sz="2800"/>
              <a:t>REMOVE FROM THE RIGHT</a:t>
            </a:r>
          </a:p>
          <a:p>
            <a:pPr>
              <a:lnSpc>
                <a:spcPct val="90000"/>
              </a:lnSpc>
            </a:pPr>
            <a:r>
              <a:rPr lang="en-US" sz="2800"/>
              <a:t>BEVERAGES ARE SERVED FROM THE RIGHT</a:t>
            </a:r>
          </a:p>
          <a:p>
            <a:pPr>
              <a:lnSpc>
                <a:spcPct val="90000"/>
              </a:lnSpc>
            </a:pPr>
            <a:r>
              <a:rPr lang="en-US" sz="2800"/>
              <a:t>SERVE WOMEN FIRST AND BY AGE</a:t>
            </a:r>
          </a:p>
          <a:p>
            <a:pPr>
              <a:lnSpc>
                <a:spcPct val="90000"/>
              </a:lnSpc>
            </a:pPr>
            <a:r>
              <a:rPr lang="en-US" sz="2800"/>
              <a:t>DO NOT ALLOW FINGERS TO TOUCH FOOD</a:t>
            </a:r>
          </a:p>
          <a:p>
            <a:pPr>
              <a:lnSpc>
                <a:spcPct val="90000"/>
              </a:lnSpc>
            </a:pPr>
            <a:r>
              <a:rPr lang="en-US" sz="2800"/>
              <a:t>SERVE GLASSWARE BY THE BOTTOM OR STEM</a:t>
            </a:r>
          </a:p>
          <a:p>
            <a:pPr>
              <a:lnSpc>
                <a:spcPct val="90000"/>
              </a:lnSpc>
            </a:pPr>
            <a:r>
              <a:rPr lang="en-US" sz="2800"/>
              <a:t>DELIVER SILVER GLASS             WITH TRAYS</a:t>
            </a:r>
          </a:p>
        </p:txBody>
      </p:sp>
      <p:pic>
        <p:nvPicPr>
          <p:cNvPr id="77829" name="Picture 5" descr="ANd9GcTD6W5JcRG0Tdn8qEjDLIuzWFaGEaA6jEU5hJxSFLO66qzrsrM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850" y="4724400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TYPES OF SERVICE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AMERICAN</a:t>
            </a:r>
          </a:p>
          <a:p>
            <a:r>
              <a:rPr lang="en-US"/>
              <a:t>FRENCH</a:t>
            </a:r>
          </a:p>
          <a:p>
            <a:r>
              <a:rPr lang="en-US"/>
              <a:t>ENGLISH</a:t>
            </a:r>
          </a:p>
          <a:p>
            <a:r>
              <a:rPr lang="en-US"/>
              <a:t>RUSSIAN</a:t>
            </a:r>
          </a:p>
          <a:p>
            <a:r>
              <a:rPr lang="en-US"/>
              <a:t>BUFFET</a:t>
            </a:r>
          </a:p>
          <a:p>
            <a:r>
              <a:rPr lang="en-US"/>
              <a:t>SYNCRONIZED (SWEEP)</a:t>
            </a:r>
          </a:p>
        </p:txBody>
      </p:sp>
      <p:pic>
        <p:nvPicPr>
          <p:cNvPr id="66565" name="Picture 5" descr="thumbnail">
            <a:hlinkClick r:id="rId2" tooltip="GST Outlook Web Access - Webmail https://webmail.gstboces.org/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89138"/>
            <a:ext cx="3240088" cy="24209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ROLES</a:t>
            </a:r>
          </a:p>
        </p:txBody>
      </p:sp>
      <p:sp>
        <p:nvSpPr>
          <p:cNvPr id="7270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BOH</a:t>
            </a:r>
          </a:p>
          <a:p>
            <a:pPr lvl="1"/>
            <a:r>
              <a:rPr lang="en-US" sz="2800"/>
              <a:t>STEWARD</a:t>
            </a:r>
          </a:p>
          <a:p>
            <a:pPr lvl="1"/>
            <a:r>
              <a:rPr lang="en-US" sz="2800"/>
              <a:t>SOMMELIER</a:t>
            </a:r>
          </a:p>
          <a:p>
            <a:pPr lvl="1"/>
            <a:r>
              <a:rPr lang="en-US" sz="2800"/>
              <a:t>EXECUTIVE CHEF</a:t>
            </a:r>
          </a:p>
          <a:p>
            <a:pPr lvl="1"/>
            <a:r>
              <a:rPr lang="en-US" sz="2800"/>
              <a:t>SOUS CHEF</a:t>
            </a:r>
          </a:p>
          <a:p>
            <a:pPr lvl="1"/>
            <a:r>
              <a:rPr lang="en-US" sz="2800"/>
              <a:t>APPRENTICE</a:t>
            </a:r>
          </a:p>
          <a:p>
            <a:pPr lvl="1"/>
            <a:r>
              <a:rPr lang="en-US" sz="2800"/>
              <a:t>PASTRY CHEF</a:t>
            </a:r>
          </a:p>
          <a:p>
            <a:pPr lvl="1"/>
            <a:r>
              <a:rPr lang="en-US" sz="2800"/>
              <a:t>GARDE MANGER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7270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FOH</a:t>
            </a:r>
          </a:p>
          <a:p>
            <a:pPr lvl="1"/>
            <a:r>
              <a:rPr lang="en-US" sz="2800"/>
              <a:t>SERVERS</a:t>
            </a:r>
          </a:p>
          <a:p>
            <a:pPr lvl="1"/>
            <a:r>
              <a:rPr lang="en-US" sz="2800"/>
              <a:t>BUSPERSON</a:t>
            </a:r>
          </a:p>
          <a:p>
            <a:pPr lvl="1"/>
            <a:r>
              <a:rPr lang="en-US" sz="2800"/>
              <a:t>CAPTAIN</a:t>
            </a:r>
          </a:p>
          <a:p>
            <a:pPr lvl="1"/>
            <a:r>
              <a:rPr lang="en-US" sz="2800"/>
              <a:t>MAITRE D’HOTEL</a:t>
            </a:r>
          </a:p>
          <a:p>
            <a:pPr lvl="1"/>
            <a:r>
              <a:rPr lang="en-US" sz="2800"/>
              <a:t>FOOD RUNNERS</a:t>
            </a:r>
          </a:p>
        </p:txBody>
      </p:sp>
      <p:pic>
        <p:nvPicPr>
          <p:cNvPr id="72711" name="Picture 7" descr="ANd9GcQ8b2RmmoLGzuM-94HEc-Zi1skhWIU9Gkfh3bnCI_DyPaTZzT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AMERICAN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844675"/>
            <a:ext cx="6048375" cy="4191000"/>
          </a:xfrm>
        </p:spPr>
        <p:txBody>
          <a:bodyPr/>
          <a:lstStyle/>
          <a:p>
            <a:r>
              <a:rPr lang="en-US"/>
              <a:t>Each course is individually plated</a:t>
            </a:r>
          </a:p>
          <a:p>
            <a:r>
              <a:rPr lang="en-US"/>
              <a:t>Often for sit-down banquets</a:t>
            </a:r>
          </a:p>
          <a:p>
            <a:r>
              <a:rPr lang="en-US"/>
              <a:t>Portions food consistently</a:t>
            </a:r>
          </a:p>
          <a:p>
            <a:r>
              <a:rPr lang="en-US"/>
              <a:t>Serves guests efficiently</a:t>
            </a:r>
          </a:p>
          <a:p>
            <a:pPr>
              <a:buFont typeface="Wingdings" pitchFamily="2" charset="2"/>
              <a:buNone/>
            </a:pPr>
            <a:r>
              <a:rPr lang="en-US"/>
              <a:t>   and timely</a:t>
            </a:r>
          </a:p>
        </p:txBody>
      </p:sp>
      <p:pic>
        <p:nvPicPr>
          <p:cNvPr id="67589" name="Picture 5" descr="wedding-serv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349500"/>
            <a:ext cx="2543175" cy="3810000"/>
          </a:xfrm>
          <a:prstGeom prst="rect">
            <a:avLst/>
          </a:prstGeom>
          <a:noFill/>
        </p:spPr>
      </p:pic>
      <p:pic>
        <p:nvPicPr>
          <p:cNvPr id="67591" name="Picture 7" descr="ANd9GcTlEBGOma8yxvr_0aGTdb0AdsAXD2U0KECf-JVWkVAQHQrg3Zns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33375"/>
            <a:ext cx="2952750" cy="1552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FRENCH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916113"/>
            <a:ext cx="5534025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Consists of teams of service personnel</a:t>
            </a:r>
          </a:p>
          <a:p>
            <a:pPr>
              <a:lnSpc>
                <a:spcPct val="90000"/>
              </a:lnSpc>
            </a:pPr>
            <a:r>
              <a:rPr lang="en-US" sz="2800"/>
              <a:t>Front waiter cooks and plates dishes tableside in front of guests</a:t>
            </a:r>
          </a:p>
          <a:p>
            <a:pPr>
              <a:lnSpc>
                <a:spcPct val="90000"/>
              </a:lnSpc>
            </a:pPr>
            <a:r>
              <a:rPr lang="en-US" sz="2800"/>
              <a:t>Typically done from a cart called a gueridon equipped with burners</a:t>
            </a:r>
          </a:p>
          <a:p>
            <a:pPr>
              <a:lnSpc>
                <a:spcPct val="90000"/>
              </a:lnSpc>
            </a:pPr>
            <a:r>
              <a:rPr lang="en-US" sz="2800"/>
              <a:t>Very costly, often used with other types of service</a:t>
            </a:r>
          </a:p>
        </p:txBody>
      </p:sp>
      <p:pic>
        <p:nvPicPr>
          <p:cNvPr id="68614" name="Picture 6" descr="IMGP1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2276475"/>
            <a:ext cx="3600450" cy="2700338"/>
          </a:xfrm>
          <a:prstGeom prst="rect">
            <a:avLst/>
          </a:prstGeom>
          <a:noFill/>
        </p:spPr>
      </p:pic>
      <p:sp>
        <p:nvSpPr>
          <p:cNvPr id="68616" name="AutoShape 8" descr="Z"/>
          <p:cNvSpPr>
            <a:spLocks noChangeAspect="1" noChangeArrowheads="1"/>
          </p:cNvSpPr>
          <p:nvPr/>
        </p:nvSpPr>
        <p:spPr bwMode="auto">
          <a:xfrm>
            <a:off x="3824288" y="2824163"/>
            <a:ext cx="1495425" cy="12096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8618" name="Picture 10" descr="FRAN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63513"/>
            <a:ext cx="2520950" cy="1689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Broadway" pitchFamily="82" charset="0"/>
              </a:rPr>
              <a:t>ENGLISH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628775"/>
            <a:ext cx="5183187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Food is served on a large platter in front of the host with enough food for guests seated at designated table</a:t>
            </a:r>
          </a:p>
          <a:p>
            <a:pPr>
              <a:lnSpc>
                <a:spcPct val="80000"/>
              </a:lnSpc>
            </a:pPr>
            <a:r>
              <a:rPr lang="en-US" sz="2800"/>
              <a:t>A host/hostess then serves the food plating each guest’s portion individually</a:t>
            </a:r>
          </a:p>
          <a:p>
            <a:pPr>
              <a:lnSpc>
                <a:spcPct val="80000"/>
              </a:lnSpc>
            </a:pPr>
            <a:r>
              <a:rPr lang="en-US" sz="2800"/>
              <a:t>Promotes authority or respect for the host.</a:t>
            </a:r>
          </a:p>
          <a:p>
            <a:pPr>
              <a:lnSpc>
                <a:spcPct val="80000"/>
              </a:lnSpc>
            </a:pPr>
            <a:r>
              <a:rPr lang="en-US" sz="2800"/>
              <a:t>Suitable for an event where there are subordinates dining alongside executives, etc.</a:t>
            </a:r>
          </a:p>
        </p:txBody>
      </p:sp>
      <p:pic>
        <p:nvPicPr>
          <p:cNvPr id="69637" name="Picture 5" descr="English-Service-202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205038"/>
            <a:ext cx="2457450" cy="3649662"/>
          </a:xfrm>
          <a:prstGeom prst="rect">
            <a:avLst/>
          </a:prstGeom>
          <a:noFill/>
        </p:spPr>
      </p:pic>
      <p:pic>
        <p:nvPicPr>
          <p:cNvPr id="69639" name="Picture 7" descr="ANd9GcQA5EpgRleMDNNavyDL6NHUy9rFUOmsGqP7Y_mLAES7iC4FlA-ft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6035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5personal chef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pple Garamond"/>
        <a:ea typeface=""/>
        <a:cs typeface=""/>
      </a:majorFont>
      <a:minorFont>
        <a:latin typeface="Apple 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pple 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414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Apple Garamond</vt:lpstr>
      <vt:lpstr>Calibri</vt:lpstr>
      <vt:lpstr>Arial Black</vt:lpstr>
      <vt:lpstr>Times New Roman</vt:lpstr>
      <vt:lpstr>Wingdings</vt:lpstr>
      <vt:lpstr>Tempus Sans ITC</vt:lpstr>
      <vt:lpstr>Century Gothic</vt:lpstr>
      <vt:lpstr>Broadway</vt:lpstr>
      <vt:lpstr>05personal chef</vt:lpstr>
      <vt:lpstr>Custom Design</vt:lpstr>
      <vt:lpstr>1_Custom Design</vt:lpstr>
      <vt:lpstr>2_Custom Design</vt:lpstr>
      <vt:lpstr>Glass Layers</vt:lpstr>
      <vt:lpstr>Slide 1</vt:lpstr>
      <vt:lpstr>BRIGADE SYSTEM</vt:lpstr>
      <vt:lpstr>Slide 3</vt:lpstr>
      <vt:lpstr>BASICS OF TABLE SERVICE</vt:lpstr>
      <vt:lpstr>TYPES OF SERVICE</vt:lpstr>
      <vt:lpstr>ROLES</vt:lpstr>
      <vt:lpstr>AMERICAN</vt:lpstr>
      <vt:lpstr>FRENCH</vt:lpstr>
      <vt:lpstr>ENGLISH</vt:lpstr>
      <vt:lpstr>BUFFET-CENTRALIZED TABLES WITH VARIOUS FOOD CHOICES</vt:lpstr>
      <vt:lpstr>RUSSIAN</vt:lpstr>
      <vt:lpstr>BUTLER</vt:lpstr>
      <vt:lpstr>SWEEP SERVICE</vt:lpstr>
      <vt:lpstr>UNIFORMS</vt:lpstr>
      <vt:lpstr>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M Morris</cp:lastModifiedBy>
  <cp:revision>8</cp:revision>
  <dcterms:modified xsi:type="dcterms:W3CDTF">2012-05-15T00:57:42Z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TC019517579991</vt:lpwstr>
  </property>
</Properties>
</file>